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324" r:id="rId5"/>
    <p:sldId id="267" r:id="rId6"/>
    <p:sldId id="325" r:id="rId7"/>
    <p:sldId id="322" r:id="rId8"/>
    <p:sldId id="315" r:id="rId9"/>
    <p:sldId id="323" r:id="rId10"/>
    <p:sldId id="271" r:id="rId11"/>
  </p:sldIdLst>
  <p:sldSz cx="12192000" cy="6858000"/>
  <p:notesSz cx="12192000" cy="6858000"/>
  <p:custDataLst>
    <p:tags r:id="rId1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0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495300" y="1384638"/>
            <a:ext cx="1119073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GRAIN: Multi-Granular and Implicit Information Aggregation Graph Neural Network for </a:t>
            </a:r>
            <a:r>
              <a:rPr lang="en-US" altLang="zh-CN" sz="28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Heterophilous</a:t>
            </a: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Graphs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4000" y="5124721"/>
            <a:ext cx="2743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233496" y="5256696"/>
            <a:ext cx="5134331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https://github.com/Songwei-Zhao/GRAIN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4.24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38D859-F714-27C1-089C-B77EDAF169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310172"/>
            <a:ext cx="12192000" cy="17444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6252" y="2233343"/>
            <a:ext cx="11049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	1.</a:t>
            </a:r>
            <a:r>
              <a:rPr lang="en-US" altLang="zh-CN" dirty="0"/>
              <a:t> Traditional GNNs, such as GCN, may introduce noise when directly aggregating neighbor information on </a:t>
            </a:r>
            <a:r>
              <a:rPr lang="en-US" altLang="zh-CN" dirty="0" err="1"/>
              <a:t>heterophilous</a:t>
            </a:r>
            <a:r>
              <a:rPr lang="en-US" altLang="zh-CN" dirty="0"/>
              <a:t> graphs, leading to degraded embedding quality and insufficient performance.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33B16B0-3C14-295B-8853-801EDBA43C6A}"/>
              </a:ext>
            </a:extLst>
          </p:cNvPr>
          <p:cNvSpPr txBox="1"/>
          <p:nvPr/>
        </p:nvSpPr>
        <p:spPr>
          <a:xfrm>
            <a:off x="286252" y="3810000"/>
            <a:ext cx="1150876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	2.</a:t>
            </a:r>
            <a:r>
              <a:rPr lang="en-US" altLang="zh-CN" dirty="0"/>
              <a:t> Existing GNN methods designed for </a:t>
            </a:r>
            <a:r>
              <a:rPr lang="en-US" altLang="zh-CN" dirty="0" err="1"/>
              <a:t>heterophilous</a:t>
            </a:r>
            <a:r>
              <a:rPr lang="en-US" altLang="zh-CN" dirty="0"/>
              <a:t> graphs often overlook the differences in information granularity and rarely consider implicit relationships between distant nodes, necessitating multi-granularity aggregation and implicit relationship modeling to improve embedding quality.</a:t>
            </a:r>
          </a:p>
          <a:p>
            <a:pPr lvl="1" algn="just"/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B796DBF-77EF-86E5-9E16-4C3A46231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463" y="1199192"/>
            <a:ext cx="9982200" cy="5315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3098-716B-A62E-644B-EA5464E8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6C0820-4800-72A5-6E66-3422FB7B1B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6A114DE-06C1-E6AF-A200-DAB6D475F41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1563AD5-B1BF-DB1E-FAF9-47CAD75E74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D74455-5563-4E52-CC48-B5612A6D9CA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CBA95D-52FE-0A71-6B1A-5F230C31B27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94AB7F-3898-76DB-354F-EE9343EE6C2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2F79EB-2946-9F28-719C-205AF4391D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64773E6-5229-76C1-783D-EEBBA185B5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BC5EED4-A2D6-52ED-C4BB-556B99550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08359E-E869-F7D1-36AF-3952818D03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581F729-F8B7-FCC8-FF10-761EB720DD4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54DA95D6-5ABD-FC7C-EE46-18038EF899A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F0B9FCF-C131-F74D-BEB6-72AC36B5E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646912"/>
            <a:ext cx="5638800" cy="5935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03C97D-E962-E39F-0766-755920141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792" y="2607295"/>
            <a:ext cx="5967413" cy="738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FB45129-99D7-BD08-8FFD-B17FA3277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3504" y="3951309"/>
            <a:ext cx="5747462" cy="10816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E0FD71-83A3-543A-CFCB-9E5392B2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629" y="5638800"/>
            <a:ext cx="5562600" cy="71938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A55A953-6541-A54B-B8E0-EF66A767E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0" y="1582245"/>
            <a:ext cx="5621401" cy="180510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7C4EC99-3242-4C15-9088-DE3631C78A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0" y="3774787"/>
            <a:ext cx="5967413" cy="13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141516-7E25-A8B2-DEF0-AB78E4E25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178" y="1372820"/>
            <a:ext cx="8871930" cy="4438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09CA-5A2D-1E74-5A17-248548715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8D7BDB-9B63-F858-B403-1741E31E935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7AC18C0-C8C2-72FF-2F5F-3E64D78ABB4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7B1278-00B9-EAF0-D5D0-243479D36F1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6A7F077-8CF5-6D95-8538-8EA641BCD2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4EBFDF6-3546-2428-F456-8DFC0A4235D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6E1CE4B-DC17-F371-9254-2804851DEA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6DEB107-0448-BB48-0350-DC519879C98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D588753-E8AC-3E71-06B6-28B812485A4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8D884E0-854D-A085-CF88-C65BD172AA0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94AA976-EABA-9A42-5CA3-63BD67C3F16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EC47B5-F0C4-B7CB-EC61-F14543F0653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5DF43AF-7D3D-8A00-894E-0DCD979BD9D8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65C7B07-4176-7ECA-3E03-7822F0772F69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F5E674D-2D4F-4728-BE8F-68919D72247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08965C2-A7A2-C722-8CCB-1A5C3694019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D1A1E1B-3B13-3CCB-E220-5E1DD289D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45680"/>
            <a:ext cx="12192000" cy="47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E2FD-27C4-884F-A62D-06311B51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74594C-3A2B-BA42-3593-D13A7494A9D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3C0CA30-B715-D288-1539-564973C5206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8D8A3C-6E76-A943-2C96-5A73A49A31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199D1F5-7A1C-0E81-639C-C91334C214D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99EA49B-3430-82F6-3D9C-D6B216C3924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18E1B70-75F9-B59C-025D-F355DC672B4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0C1638-FB54-D887-1129-D62603095B7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868B0F6-935E-1F33-0B19-2C31F510C0B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A4E63F8-3598-F464-F816-3C0BD998DA37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93CD7B-83FD-86A7-E34E-3D09D2B0F16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15512DF-3F40-3075-67FF-3181F9C3580E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824E47B-76F8-0EBB-A453-3E125AB0DED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DDC63F4-223F-3C0D-514A-627BB31071DC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C089086-D6FA-3581-D82F-CEEB2F35521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8D89911-3931-2868-DA21-AED3C0C34321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0DB35CF-6A2D-646C-B578-704689C72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1500029"/>
            <a:ext cx="6580592" cy="48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D94B-9875-8BF1-C149-7D3F5256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BA321B7-A8CA-53C6-7743-57DF7B2418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3661AFD0-3A25-98D8-38F9-34A8F707E9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83B4214-D8D4-2F5C-ADD2-99907E4A5CB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A5D58F9-DDCB-723D-E5F4-604A37952C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B0C1E09-8783-F5D7-82C9-A18AD93FA02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5E589D69-0D7E-73C7-923B-7D5319C71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B01DDAD-F0F4-15B6-FD09-552DB924BF3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CB5F6DB-3A31-1EC9-AE92-63E5D248DC0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27661646-BB69-3FA7-1194-17D51FD038C8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5827729-3A59-0389-F389-B594B2413E9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88FFCAF-D497-B488-608F-066CAB4E782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60510A32-A23C-AF47-A13B-1A330D5509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87E2E39E-4C37-8F03-9227-796FC07310DD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8BCCCA7-04FC-08A6-CACC-142FC14E923D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7FF00CDD-BC5C-417F-7227-0575F1298070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F832F2-CAB3-FA21-100B-A833A68BA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364714"/>
            <a:ext cx="9525000" cy="52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369-2272-BF0C-4925-8E69ED26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1A29DC-3F0B-71AE-5F1D-FBBB6D45E35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DCDA2E7-2023-9899-0D21-B719C1C5482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655C867-96F2-CB6C-0207-B30AEA5558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7686049-DB5D-0CC2-68CE-6710866ADAD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139D6B4-A94A-52F2-0F99-4D115523EC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62C2D33-35A4-6327-A42A-412E9A118B1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90642DB-BB51-9F13-B246-832E0EEC15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AF0F019-3183-9520-06B6-9A753776278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DE56006-1D97-6FFE-4E91-48D0D87A12D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E1E7C36-8805-BED7-B199-CA8ED2436CB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997703B-F3EE-AA57-AE67-F3A5ECBD01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6F6779-A819-47D1-54D6-7D2A84F80C00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27FB1DF-BC45-C9C5-9257-7C520AE1451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97CD4C1-B1BB-CF97-14B4-BCE1378E064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E6359D9-039B-D364-7550-C9A04067D5B3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208371E-466D-688C-D119-3102B4B56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479" y="1650999"/>
            <a:ext cx="6875327" cy="50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1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12687</TotalTime>
  <Words>302</Words>
  <Application>Microsoft Office PowerPoint</Application>
  <PresentationFormat>宽屏</PresentationFormat>
  <Paragraphs>94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131</cp:revision>
  <dcterms:created xsi:type="dcterms:W3CDTF">2023-09-17T03:47:00Z</dcterms:created>
  <dcterms:modified xsi:type="dcterms:W3CDTF">2025-04-24T06:56:11Z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